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8" r:id="rId5"/>
    <p:sldId id="267" r:id="rId6"/>
    <p:sldId id="260" r:id="rId7"/>
    <p:sldId id="275" r:id="rId8"/>
    <p:sldId id="279" r:id="rId9"/>
    <p:sldId id="280" r:id="rId10"/>
    <p:sldId id="262" r:id="rId11"/>
    <p:sldId id="264" r:id="rId12"/>
    <p:sldId id="276" r:id="rId13"/>
    <p:sldId id="27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87F"/>
    <a:srgbClr val="79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Sumo\Reports\Revised%20Model%20Sample%20Ru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Sumo\Reports\Revised%20Model%20Sample%20Ru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Sumo\Reports\Revised%20Model%20Sample%20Ru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Sumo\Reports\Revised%20Model%20Sample%20Ru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Sumo\Reports\Revised%20Model%20Sample%20Ru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Sumo\Reports\Revised%20Model%20Sample%20Ru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C0-4295-B796-AA6AF7C85099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C0-4295-B796-AA6AF7C85099}"/>
              </c:ext>
            </c:extLst>
          </c:dPt>
          <c:cat>
            <c:numRef>
              <c:f>Driscoll!$B$1:$M$1</c:f>
              <c:numCache>
                <c:formatCode>h:mm</c:formatCode>
                <c:ptCount val="12"/>
                <c:pt idx="0">
                  <c:v>0.30555555555555552</c:v>
                </c:pt>
                <c:pt idx="1">
                  <c:v>0.30902777777777779</c:v>
                </c:pt>
                <c:pt idx="2">
                  <c:v>0.3125</c:v>
                </c:pt>
                <c:pt idx="3">
                  <c:v>0.31597222222222199</c:v>
                </c:pt>
                <c:pt idx="4">
                  <c:v>0.31944444444444497</c:v>
                </c:pt>
                <c:pt idx="5">
                  <c:v>0.32291666666666702</c:v>
                </c:pt>
                <c:pt idx="6">
                  <c:v>0.32638888888888901</c:v>
                </c:pt>
                <c:pt idx="7">
                  <c:v>0.32986111111111099</c:v>
                </c:pt>
                <c:pt idx="8">
                  <c:v>0.33333333333333398</c:v>
                </c:pt>
                <c:pt idx="9">
                  <c:v>0.33680555555555602</c:v>
                </c:pt>
                <c:pt idx="10">
                  <c:v>0.34027777777777801</c:v>
                </c:pt>
                <c:pt idx="11">
                  <c:v>0.34375</c:v>
                </c:pt>
              </c:numCache>
            </c:numRef>
          </c:cat>
          <c:val>
            <c:numRef>
              <c:f>Driscoll!$B$2:$M$2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7</c:v>
                </c:pt>
                <c:pt idx="5">
                  <c:v>12</c:v>
                </c:pt>
                <c:pt idx="6">
                  <c:v>22</c:v>
                </c:pt>
                <c:pt idx="7">
                  <c:v>23</c:v>
                </c:pt>
                <c:pt idx="8">
                  <c:v>5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0-4295-B796-AA6AF7C85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013768"/>
        <c:axId val="655014096"/>
      </c:barChart>
      <c:catAx>
        <c:axId val="65501376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014096"/>
        <c:crosses val="autoZero"/>
        <c:auto val="1"/>
        <c:lblAlgn val="ctr"/>
        <c:lblOffset val="100"/>
        <c:noMultiLvlLbl val="0"/>
      </c:catAx>
      <c:valAx>
        <c:axId val="65501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01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DRPP2!$E$3</c:f>
              <c:strCache>
                <c:ptCount val="1"/>
                <c:pt idx="0">
                  <c:v>Baldwin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DRPP2!$F$2:$R$2</c:f>
              <c:strCache>
                <c:ptCount val="13"/>
                <c:pt idx="0">
                  <c:v>7:20</c:v>
                </c:pt>
                <c:pt idx="1">
                  <c:v>7:25</c:v>
                </c:pt>
                <c:pt idx="2">
                  <c:v>7:30</c:v>
                </c:pt>
                <c:pt idx="3">
                  <c:v>7:35</c:v>
                </c:pt>
                <c:pt idx="4">
                  <c:v>7:40</c:v>
                </c:pt>
                <c:pt idx="5">
                  <c:v>7:45</c:v>
                </c:pt>
                <c:pt idx="6">
                  <c:v>7:50</c:v>
                </c:pt>
                <c:pt idx="7">
                  <c:v>7:55</c:v>
                </c:pt>
                <c:pt idx="8">
                  <c:v>8:00</c:v>
                </c:pt>
                <c:pt idx="9">
                  <c:v>8:05</c:v>
                </c:pt>
                <c:pt idx="10">
                  <c:v>8:10</c:v>
                </c:pt>
                <c:pt idx="11">
                  <c:v>8:15</c:v>
                </c:pt>
                <c:pt idx="12">
                  <c:v>8:20+</c:v>
                </c:pt>
              </c:strCache>
            </c:strRef>
          </c:cat>
          <c:val>
            <c:numRef>
              <c:f>DRPP2!$F$3:$R$3</c:f>
              <c:numCache>
                <c:formatCode>General</c:formatCode>
                <c:ptCount val="13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11</c:v>
                </c:pt>
                <c:pt idx="5">
                  <c:v>4</c:v>
                </c:pt>
                <c:pt idx="6">
                  <c:v>48</c:v>
                </c:pt>
                <c:pt idx="7">
                  <c:v>36</c:v>
                </c:pt>
                <c:pt idx="8">
                  <c:v>7</c:v>
                </c:pt>
                <c:pt idx="9">
                  <c:v>7</c:v>
                </c:pt>
                <c:pt idx="10">
                  <c:v>15</c:v>
                </c:pt>
                <c:pt idx="11">
                  <c:v>6</c:v>
                </c:pt>
                <c:pt idx="1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D-4727-8CA7-BB02D85D5729}"/>
            </c:ext>
          </c:extLst>
        </c:ser>
        <c:ser>
          <c:idx val="1"/>
          <c:order val="1"/>
          <c:tx>
            <c:strRef>
              <c:f>DRPP2!$E$4</c:f>
              <c:strCache>
                <c:ptCount val="1"/>
                <c:pt idx="0">
                  <c:v>Driscoll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DRPP2!$F$2:$R$2</c:f>
              <c:strCache>
                <c:ptCount val="13"/>
                <c:pt idx="0">
                  <c:v>7:20</c:v>
                </c:pt>
                <c:pt idx="1">
                  <c:v>7:25</c:v>
                </c:pt>
                <c:pt idx="2">
                  <c:v>7:30</c:v>
                </c:pt>
                <c:pt idx="3">
                  <c:v>7:35</c:v>
                </c:pt>
                <c:pt idx="4">
                  <c:v>7:40</c:v>
                </c:pt>
                <c:pt idx="5">
                  <c:v>7:45</c:v>
                </c:pt>
                <c:pt idx="6">
                  <c:v>7:50</c:v>
                </c:pt>
                <c:pt idx="7">
                  <c:v>7:55</c:v>
                </c:pt>
                <c:pt idx="8">
                  <c:v>8:00</c:v>
                </c:pt>
                <c:pt idx="9">
                  <c:v>8:05</c:v>
                </c:pt>
                <c:pt idx="10">
                  <c:v>8:10</c:v>
                </c:pt>
                <c:pt idx="11">
                  <c:v>8:15</c:v>
                </c:pt>
                <c:pt idx="12">
                  <c:v>8:20+</c:v>
                </c:pt>
              </c:strCache>
            </c:strRef>
          </c:cat>
          <c:val>
            <c:numRef>
              <c:f>DRPP2!$F$4:$R$4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7</c:v>
                </c:pt>
                <c:pt idx="5">
                  <c:v>12</c:v>
                </c:pt>
                <c:pt idx="6">
                  <c:v>22</c:v>
                </c:pt>
                <c:pt idx="7">
                  <c:v>23</c:v>
                </c:pt>
                <c:pt idx="8">
                  <c:v>5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D-4727-8CA7-BB02D85D5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388192"/>
        <c:axId val="565387864"/>
      </c:barChart>
      <c:catAx>
        <c:axId val="5653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7864"/>
        <c:crosses val="autoZero"/>
        <c:auto val="1"/>
        <c:lblAlgn val="ctr"/>
        <c:lblOffset val="100"/>
        <c:noMultiLvlLbl val="0"/>
      </c:catAx>
      <c:valAx>
        <c:axId val="56538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FLPP2!$F$1:$Q$1</c:f>
              <c:numCache>
                <c:formatCode>h:mm</c:formatCode>
                <c:ptCount val="12"/>
                <c:pt idx="0">
                  <c:v>0.30555555555555552</c:v>
                </c:pt>
                <c:pt idx="1">
                  <c:v>0.30902777777777779</c:v>
                </c:pt>
                <c:pt idx="2">
                  <c:v>0.3125</c:v>
                </c:pt>
                <c:pt idx="3">
                  <c:v>0.31597222222222199</c:v>
                </c:pt>
                <c:pt idx="4">
                  <c:v>0.31944444444444497</c:v>
                </c:pt>
                <c:pt idx="5">
                  <c:v>0.32291666666666702</c:v>
                </c:pt>
                <c:pt idx="6">
                  <c:v>0.32638888888888901</c:v>
                </c:pt>
                <c:pt idx="7">
                  <c:v>0.32986111111111099</c:v>
                </c:pt>
                <c:pt idx="8">
                  <c:v>0.33333333333333398</c:v>
                </c:pt>
                <c:pt idx="9">
                  <c:v>0.33680555555555602</c:v>
                </c:pt>
                <c:pt idx="10">
                  <c:v>0.34027777777777801</c:v>
                </c:pt>
                <c:pt idx="11">
                  <c:v>0.34375</c:v>
                </c:pt>
              </c:numCache>
            </c:numRef>
          </c:cat>
          <c:val>
            <c:numRef>
              <c:f>FLPP2!$F$2:$Q$2</c:f>
              <c:numCache>
                <c:formatCode>General</c:formatCode>
                <c:ptCount val="12"/>
                <c:pt idx="0">
                  <c:v>14</c:v>
                </c:pt>
                <c:pt idx="1">
                  <c:v>18</c:v>
                </c:pt>
                <c:pt idx="2">
                  <c:v>47</c:v>
                </c:pt>
                <c:pt idx="3">
                  <c:v>51</c:v>
                </c:pt>
                <c:pt idx="4">
                  <c:v>40</c:v>
                </c:pt>
                <c:pt idx="5">
                  <c:v>38</c:v>
                </c:pt>
                <c:pt idx="6">
                  <c:v>37</c:v>
                </c:pt>
                <c:pt idx="7">
                  <c:v>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6-4D3F-A36B-DEB2F5A3F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632048"/>
        <c:axId val="562632376"/>
      </c:barChart>
      <c:catAx>
        <c:axId val="56263204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32376"/>
        <c:crosses val="autoZero"/>
        <c:auto val="1"/>
        <c:lblAlgn val="ctr"/>
        <c:lblOffset val="100"/>
        <c:noMultiLvlLbl val="0"/>
      </c:catAx>
      <c:valAx>
        <c:axId val="56263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3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013768"/>
        <c:axId val="655014096"/>
      </c:barChart>
      <c:catAx>
        <c:axId val="65501376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014096"/>
        <c:crosses val="autoZero"/>
        <c:auto val="1"/>
        <c:lblAlgn val="ctr"/>
        <c:lblOffset val="100"/>
        <c:noMultiLvlLbl val="0"/>
      </c:catAx>
      <c:valAx>
        <c:axId val="65501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01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28768"/>
        <c:axId val="616968144"/>
      </c:barChart>
      <c:catAx>
        <c:axId val="17512876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968144"/>
        <c:crosses val="autoZero"/>
        <c:auto val="1"/>
        <c:lblAlgn val="ctr"/>
        <c:lblOffset val="100"/>
        <c:noMultiLvlLbl val="0"/>
      </c:catAx>
      <c:valAx>
        <c:axId val="61696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2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FLPP2!$F$1:$Q$1</c:f>
              <c:numCache>
                <c:formatCode>h:mm</c:formatCode>
                <c:ptCount val="12"/>
                <c:pt idx="0">
                  <c:v>0.30555555555555552</c:v>
                </c:pt>
                <c:pt idx="1">
                  <c:v>0.30902777777777779</c:v>
                </c:pt>
                <c:pt idx="2">
                  <c:v>0.3125</c:v>
                </c:pt>
                <c:pt idx="3">
                  <c:v>0.31597222222222199</c:v>
                </c:pt>
                <c:pt idx="4">
                  <c:v>0.31944444444444497</c:v>
                </c:pt>
                <c:pt idx="5">
                  <c:v>0.32291666666666702</c:v>
                </c:pt>
                <c:pt idx="6">
                  <c:v>0.32638888888888901</c:v>
                </c:pt>
                <c:pt idx="7">
                  <c:v>0.32986111111111099</c:v>
                </c:pt>
                <c:pt idx="8">
                  <c:v>0.33333333333333398</c:v>
                </c:pt>
                <c:pt idx="9">
                  <c:v>0.33680555555555602</c:v>
                </c:pt>
                <c:pt idx="10">
                  <c:v>0.34027777777777801</c:v>
                </c:pt>
                <c:pt idx="11">
                  <c:v>0.34375</c:v>
                </c:pt>
              </c:numCache>
            </c:numRef>
          </c:cat>
          <c:val>
            <c:numRef>
              <c:f>FLPP2!$F$2:$Q$2</c:f>
              <c:numCache>
                <c:formatCode>General</c:formatCode>
                <c:ptCount val="12"/>
                <c:pt idx="0">
                  <c:v>14</c:v>
                </c:pt>
                <c:pt idx="1">
                  <c:v>18</c:v>
                </c:pt>
                <c:pt idx="2">
                  <c:v>47</c:v>
                </c:pt>
                <c:pt idx="3">
                  <c:v>51</c:v>
                </c:pt>
                <c:pt idx="4">
                  <c:v>40</c:v>
                </c:pt>
                <c:pt idx="5">
                  <c:v>38</c:v>
                </c:pt>
                <c:pt idx="6">
                  <c:v>37</c:v>
                </c:pt>
                <c:pt idx="7">
                  <c:v>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E-45EA-A560-B6BBB52209A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FLPP2!$F$1:$Q$1</c:f>
              <c:numCache>
                <c:formatCode>h:mm</c:formatCode>
                <c:ptCount val="12"/>
                <c:pt idx="0">
                  <c:v>0.30555555555555552</c:v>
                </c:pt>
                <c:pt idx="1">
                  <c:v>0.30902777777777779</c:v>
                </c:pt>
                <c:pt idx="2">
                  <c:v>0.3125</c:v>
                </c:pt>
                <c:pt idx="3">
                  <c:v>0.31597222222222199</c:v>
                </c:pt>
                <c:pt idx="4">
                  <c:v>0.31944444444444497</c:v>
                </c:pt>
                <c:pt idx="5">
                  <c:v>0.32291666666666702</c:v>
                </c:pt>
                <c:pt idx="6">
                  <c:v>0.32638888888888901</c:v>
                </c:pt>
                <c:pt idx="7">
                  <c:v>0.32986111111111099</c:v>
                </c:pt>
                <c:pt idx="8">
                  <c:v>0.33333333333333398</c:v>
                </c:pt>
                <c:pt idx="9">
                  <c:v>0.33680555555555602</c:v>
                </c:pt>
                <c:pt idx="10">
                  <c:v>0.34027777777777801</c:v>
                </c:pt>
                <c:pt idx="11">
                  <c:v>0.34375</c:v>
                </c:pt>
              </c:numCache>
            </c:numRef>
          </c:cat>
          <c:val>
            <c:numRef>
              <c:f>FLPP2!$F$3:$Q$3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7</c:v>
                </c:pt>
                <c:pt idx="5">
                  <c:v>12</c:v>
                </c:pt>
                <c:pt idx="6">
                  <c:v>22</c:v>
                </c:pt>
                <c:pt idx="7">
                  <c:v>23</c:v>
                </c:pt>
                <c:pt idx="8">
                  <c:v>5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FE-45EA-A560-B6BBB5220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080728"/>
        <c:axId val="560084008"/>
      </c:barChart>
      <c:catAx>
        <c:axId val="56008072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084008"/>
        <c:crosses val="autoZero"/>
        <c:auto val="1"/>
        <c:lblAlgn val="ctr"/>
        <c:lblOffset val="100"/>
        <c:noMultiLvlLbl val="0"/>
      </c:catAx>
      <c:valAx>
        <c:axId val="56008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08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9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4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E34A-8303-489B-A133-63573A255FF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AA85-C7FE-4DE5-85FF-D6813F8A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148" y="1082607"/>
            <a:ext cx="1037645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Baldwin Traffic Simulation Model</a:t>
            </a:r>
            <a:br>
              <a:rPr lang="en-US" dirty="0"/>
            </a:br>
            <a:r>
              <a:rPr lang="en-US" sz="4000" dirty="0"/>
              <a:t>for the </a:t>
            </a:r>
            <a:br>
              <a:rPr lang="en-US" sz="4900" dirty="0"/>
            </a:br>
            <a:r>
              <a:rPr lang="en-US" sz="4900" dirty="0"/>
              <a:t>9th Elementary School Building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590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John Doggett TMM P13</a:t>
            </a:r>
          </a:p>
          <a:p>
            <a:r>
              <a:rPr lang="en-US" dirty="0"/>
              <a:t>4/25/2017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4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Driscoll Arrival Distribution Observation </a:t>
            </a:r>
            <a:br>
              <a:rPr lang="en-US" dirty="0"/>
            </a:br>
            <a:r>
              <a:rPr lang="en-US" sz="3200" dirty="0"/>
              <a:t>81 Vehicles (~117 Students)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34747" y="1690688"/>
            <a:ext cx="7322507" cy="5111266"/>
            <a:chOff x="1668048" y="1690688"/>
            <a:chExt cx="7322507" cy="5111266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8015EAF-3336-45CA-BD08-DEDEBADF22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434206"/>
                </p:ext>
              </p:extLst>
            </p:nvPr>
          </p:nvGraphicFramePr>
          <p:xfrm>
            <a:off x="1668048" y="1690688"/>
            <a:ext cx="7322507" cy="43935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Left Bracket 3"/>
            <p:cNvSpPr/>
            <p:nvPr/>
          </p:nvSpPr>
          <p:spPr>
            <a:xfrm rot="16200000">
              <a:off x="3353848" y="5038595"/>
              <a:ext cx="194152" cy="266804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Left Bracket 4"/>
            <p:cNvSpPr/>
            <p:nvPr/>
          </p:nvSpPr>
          <p:spPr>
            <a:xfrm rot="16200000">
              <a:off x="5885148" y="5365317"/>
              <a:ext cx="194152" cy="201459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1819" y="6162897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22%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093" y="616607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77%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26224" y="6413509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26 Students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1348" y="6432622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90 Students</a:t>
              </a:r>
            </a:p>
          </p:txBody>
        </p:sp>
        <p:sp>
          <p:nvSpPr>
            <p:cNvPr id="10" name="Left Bracket 9"/>
            <p:cNvSpPr/>
            <p:nvPr/>
          </p:nvSpPr>
          <p:spPr>
            <a:xfrm rot="16200000">
              <a:off x="7828585" y="5666125"/>
              <a:ext cx="194152" cy="1412982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22662" y="616607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4692" y="6432622"/>
              <a:ext cx="10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Student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68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B1CCBF2-1D78-4A3E-9D41-45DF463CB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396203"/>
              </p:ext>
            </p:extLst>
          </p:nvPr>
        </p:nvGraphicFramePr>
        <p:xfrm>
          <a:off x="1473629" y="529590"/>
          <a:ext cx="9594421" cy="575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4475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100" dirty="0"/>
              <a:t>Baldwin Parents Follow Driscoll Arrival Distribution:</a:t>
            </a:r>
            <a:br>
              <a:rPr lang="en-US" sz="4000" dirty="0"/>
            </a:br>
            <a:r>
              <a:rPr lang="en-US" sz="2400" dirty="0"/>
              <a:t>Vehicle Arrival in 5 minute Intervals</a:t>
            </a:r>
          </a:p>
        </p:txBody>
      </p:sp>
      <p:sp>
        <p:nvSpPr>
          <p:cNvPr id="4" name="Left Bracket 3"/>
          <p:cNvSpPr/>
          <p:nvPr/>
        </p:nvSpPr>
        <p:spPr>
          <a:xfrm rot="16200000">
            <a:off x="3476632" y="4779998"/>
            <a:ext cx="194156" cy="318523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 rot="16200000">
            <a:off x="6510548" y="5068692"/>
            <a:ext cx="194154" cy="260784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9968" y="61628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4548" y="61660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2891" y="6413509"/>
            <a:ext cx="13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64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1271" y="6432622"/>
            <a:ext cx="14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138 Students</a:t>
            </a:r>
          </a:p>
        </p:txBody>
      </p:sp>
      <p:sp>
        <p:nvSpPr>
          <p:cNvPr id="10" name="Left Bracket 9"/>
          <p:cNvSpPr/>
          <p:nvPr/>
        </p:nvSpPr>
        <p:spPr>
          <a:xfrm rot="16200000">
            <a:off x="9228048" y="5096415"/>
            <a:ext cx="194154" cy="25524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59061" y="614751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6574" y="6417236"/>
            <a:ext cx="14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164 Students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11547" y="1110491"/>
            <a:ext cx="1704975" cy="934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21097" y="1344805"/>
            <a:ext cx="133350" cy="151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21097" y="1592455"/>
            <a:ext cx="133350" cy="1514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79152" y="1284678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Baldwin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9152" y="1514289"/>
            <a:ext cx="721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Driscoll</a:t>
            </a:r>
          </a:p>
        </p:txBody>
      </p:sp>
    </p:spTree>
    <p:extLst>
      <p:ext uri="{BB962C8B-B14F-4D97-AF65-F5344CB8AC3E}">
        <p14:creationId xmlns:p14="http://schemas.microsoft.com/office/powerpoint/2010/main" val="241966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4E5874B-B817-44A5-B9B2-03DA776C4352}"/>
              </a:ext>
            </a:extLst>
          </p:cNvPr>
          <p:cNvGraphicFramePr>
            <a:graphicFrameLocks/>
          </p:cNvGraphicFramePr>
          <p:nvPr/>
        </p:nvGraphicFramePr>
        <p:xfrm>
          <a:off x="2225827" y="1631332"/>
          <a:ext cx="7740343" cy="464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 dirty="0"/>
              <a:t>Baldwin Arrival Distribution to get all Students to School on Time</a:t>
            </a:r>
            <a:br>
              <a:rPr lang="en-US" sz="4000" dirty="0"/>
            </a:br>
            <a:r>
              <a:rPr lang="en-US" sz="2400" dirty="0"/>
              <a:t>252 Vehicles (365 Students)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015EAF-3336-45CA-BD08-DEDEBADF2252}"/>
              </a:ext>
            </a:extLst>
          </p:cNvPr>
          <p:cNvGraphicFramePr>
            <a:graphicFrameLocks/>
          </p:cNvGraphicFramePr>
          <p:nvPr/>
        </p:nvGraphicFramePr>
        <p:xfrm>
          <a:off x="1668048" y="1690688"/>
          <a:ext cx="7322507" cy="439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eft Bracket 3"/>
          <p:cNvSpPr/>
          <p:nvPr/>
        </p:nvSpPr>
        <p:spPr>
          <a:xfrm rot="16200000">
            <a:off x="3974432" y="5034672"/>
            <a:ext cx="194157" cy="267588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 rot="16200000">
            <a:off x="6625563" y="5203859"/>
            <a:ext cx="194155" cy="233751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0251" y="61628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0615" y="61660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6974" y="6413509"/>
            <a:ext cx="14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247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4963" y="6432622"/>
            <a:ext cx="14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119 Students</a:t>
            </a:r>
          </a:p>
        </p:txBody>
      </p:sp>
      <p:sp>
        <p:nvSpPr>
          <p:cNvPr id="10" name="Left Bracket 9"/>
          <p:cNvSpPr/>
          <p:nvPr/>
        </p:nvSpPr>
        <p:spPr>
          <a:xfrm rot="16200000">
            <a:off x="8807840" y="5563688"/>
            <a:ext cx="194154" cy="1617854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66883" y="615703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2496" y="6426761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Students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67B94CB-B2C0-4F43-A0A4-6B87A48DB969}"/>
              </a:ext>
            </a:extLst>
          </p:cNvPr>
          <p:cNvGraphicFramePr>
            <a:graphicFrameLocks/>
          </p:cNvGraphicFramePr>
          <p:nvPr/>
        </p:nvGraphicFramePr>
        <p:xfrm>
          <a:off x="2303022" y="1590806"/>
          <a:ext cx="7585957" cy="455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517" y="1750044"/>
            <a:ext cx="2004164" cy="21048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11517" y="1750045"/>
            <a:ext cx="2008886" cy="2104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85397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C00771B-C2D1-4FB9-876E-E8878DFEE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3302"/>
              </p:ext>
            </p:extLst>
          </p:nvPr>
        </p:nvGraphicFramePr>
        <p:xfrm>
          <a:off x="1708226" y="1299960"/>
          <a:ext cx="8775549" cy="526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 dirty="0"/>
              <a:t>To Get Students to School:</a:t>
            </a:r>
            <a:br>
              <a:rPr lang="en-US" sz="3100" dirty="0"/>
            </a:br>
            <a:r>
              <a:rPr lang="en-US" sz="2400" dirty="0"/>
              <a:t>Baldwin Arrivals need to arrive 20-30 Minutes prior to Driscoll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86800" y="1776413"/>
            <a:ext cx="1704975" cy="934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6350" y="2010727"/>
            <a:ext cx="133350" cy="151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96350" y="2258377"/>
            <a:ext cx="133350" cy="1514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54405" y="1950600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Baldwin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54405" y="2180211"/>
            <a:ext cx="721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Driscoll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714750" y="6667500"/>
            <a:ext cx="2828925" cy="0"/>
          </a:xfrm>
          <a:prstGeom prst="straightConnector1">
            <a:avLst/>
          </a:prstGeom>
          <a:ln w="47625" cmpd="sng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Result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Parking drop-off design B can handle 10+ vehicles a minute</a:t>
            </a:r>
          </a:p>
          <a:p>
            <a:pPr lvl="1"/>
            <a:r>
              <a:rPr lang="en-US" dirty="0"/>
              <a:t>8 drop-off (30ft) slots for vehicles on Heath St add capacity and temporary parking</a:t>
            </a:r>
          </a:p>
          <a:p>
            <a:pPr lvl="1"/>
            <a:r>
              <a:rPr lang="en-US" dirty="0"/>
              <a:t>Temporary parking issue needs more discussion and modeling</a:t>
            </a:r>
          </a:p>
          <a:p>
            <a:r>
              <a:rPr lang="en-US" dirty="0"/>
              <a:t>Traffic:</a:t>
            </a:r>
          </a:p>
          <a:p>
            <a:pPr lvl="1"/>
            <a:r>
              <a:rPr lang="en-US" dirty="0"/>
              <a:t>Retiming of lights and improved drop-off design resulted in reasonable queues in Hammond, Heath and Woodland</a:t>
            </a:r>
          </a:p>
          <a:p>
            <a:pPr lvl="1"/>
            <a:r>
              <a:rPr lang="en-US" dirty="0"/>
              <a:t>Horace James Circle is a gating factor</a:t>
            </a:r>
          </a:p>
          <a:p>
            <a:r>
              <a:rPr lang="en-US" dirty="0"/>
              <a:t>Many students will have to arrive 20-30 mins earlier than would be normally expected for other Brookline schools</a:t>
            </a:r>
          </a:p>
          <a:p>
            <a:r>
              <a:rPr lang="en-US" dirty="0"/>
              <a:t>Accommodation/Programs need to be considered for 250+ students who arrive early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1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traffic affect getting the students to school?</a:t>
            </a:r>
          </a:p>
          <a:p>
            <a:r>
              <a:rPr lang="en-US" dirty="0"/>
              <a:t>How does the school traffic affect the neighborhood?</a:t>
            </a:r>
          </a:p>
          <a:p>
            <a:r>
              <a:rPr lang="en-US" dirty="0"/>
              <a:t>Does the drop-off design work effectively?</a:t>
            </a:r>
          </a:p>
        </p:txBody>
      </p:sp>
    </p:spTree>
    <p:extLst>
      <p:ext uri="{BB962C8B-B14F-4D97-AF65-F5344CB8AC3E}">
        <p14:creationId xmlns:p14="http://schemas.microsoft.com/office/powerpoint/2010/main" val="420967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44" y="1604903"/>
            <a:ext cx="4854361" cy="5098222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0129786" y="5705382"/>
            <a:ext cx="1238481" cy="744684"/>
          </a:xfrm>
          <a:prstGeom prst="wedgeRoundRectCallout">
            <a:avLst>
              <a:gd name="adj1" fmla="val -298825"/>
              <a:gd name="adj2" fmla="val -5788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Horace James Circle</a:t>
            </a:r>
          </a:p>
        </p:txBody>
      </p:sp>
      <p:sp>
        <p:nvSpPr>
          <p:cNvPr id="7" name="Speech Bubble: Rectangle with Corners Rounded 6"/>
          <p:cNvSpPr/>
          <p:nvPr/>
        </p:nvSpPr>
        <p:spPr>
          <a:xfrm>
            <a:off x="10129787" y="5031161"/>
            <a:ext cx="1238481" cy="577302"/>
          </a:xfrm>
          <a:prstGeom prst="wedgeRoundRectCallout">
            <a:avLst>
              <a:gd name="adj1" fmla="val -307072"/>
              <a:gd name="adj2" fmla="val -15977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Hammond St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0129785" y="3019540"/>
            <a:ext cx="1238481" cy="577302"/>
          </a:xfrm>
          <a:prstGeom prst="wedgeRoundRectCallout">
            <a:avLst>
              <a:gd name="adj1" fmla="val -113752"/>
              <a:gd name="adj2" fmla="val -5194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Heath St</a:t>
            </a: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10129786" y="1611684"/>
            <a:ext cx="1238481" cy="577302"/>
          </a:xfrm>
          <a:prstGeom prst="wedgeRoundRectCallout">
            <a:avLst>
              <a:gd name="adj1" fmla="val -87599"/>
              <a:gd name="adj2" fmla="val -207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 9</a:t>
            </a: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10129786" y="2337289"/>
            <a:ext cx="1327324" cy="618086"/>
          </a:xfrm>
          <a:prstGeom prst="wedgeRoundRectCallout">
            <a:avLst>
              <a:gd name="adj1" fmla="val -231487"/>
              <a:gd name="adj2" fmla="val 215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Parking Lot</a:t>
            </a:r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10129785" y="3679695"/>
            <a:ext cx="1238481" cy="577302"/>
          </a:xfrm>
          <a:prstGeom prst="wedgeRoundRectCallout">
            <a:avLst>
              <a:gd name="adj1" fmla="val -272539"/>
              <a:gd name="adj2" fmla="val -17737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Soule</a:t>
            </a: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10129788" y="4339851"/>
            <a:ext cx="1238481" cy="577302"/>
          </a:xfrm>
          <a:prstGeom prst="wedgeRoundRectCallout">
            <a:avLst>
              <a:gd name="adj1" fmla="val -245105"/>
              <a:gd name="adj2" fmla="val -19744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Woodland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4" y="3511948"/>
            <a:ext cx="2098906" cy="1284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11" y="5022350"/>
            <a:ext cx="3317752" cy="665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121" y="1648945"/>
            <a:ext cx="2109719" cy="1551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828469"/>
            <a:ext cx="4259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hour: 7:15am – 8:15am</a:t>
            </a:r>
          </a:p>
          <a:p>
            <a:r>
              <a:rPr lang="en-US" dirty="0"/>
              <a:t>      with 15 minute traffic variations</a:t>
            </a:r>
          </a:p>
          <a:p>
            <a:r>
              <a:rPr lang="en-US" dirty="0"/>
              <a:t>      and recommended traffic signal phasing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97251" y="1438275"/>
            <a:ext cx="5032534" cy="173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4296" y="3061253"/>
            <a:ext cx="447261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0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Assumptions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66851"/>
            <a:ext cx="4886325" cy="3588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44" y="1466851"/>
            <a:ext cx="4998018" cy="358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7560" y="5181600"/>
            <a:ext cx="26143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252 Student Trips:</a:t>
            </a:r>
          </a:p>
          <a:p>
            <a:r>
              <a:rPr lang="en-US" dirty="0"/>
              <a:t>	69% from South</a:t>
            </a:r>
          </a:p>
          <a:p>
            <a:r>
              <a:rPr lang="en-US" dirty="0"/>
              <a:t>	10% from East</a:t>
            </a:r>
          </a:p>
          <a:p>
            <a:r>
              <a:rPr lang="en-US" dirty="0"/>
              <a:t>	15% from West</a:t>
            </a:r>
          </a:p>
          <a:p>
            <a:r>
              <a:rPr lang="en-US" dirty="0"/>
              <a:t>	  6% from North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2085" y="5181600"/>
            <a:ext cx="2615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 Staff Trips:</a:t>
            </a:r>
          </a:p>
          <a:p>
            <a:r>
              <a:rPr lang="en-US" dirty="0"/>
              <a:t>	15% from South</a:t>
            </a:r>
          </a:p>
          <a:p>
            <a:r>
              <a:rPr lang="en-US" dirty="0"/>
              <a:t>	60% from East</a:t>
            </a:r>
          </a:p>
          <a:p>
            <a:r>
              <a:rPr lang="en-US" dirty="0"/>
              <a:t>	13% from West</a:t>
            </a:r>
          </a:p>
          <a:p>
            <a:r>
              <a:rPr lang="en-US" dirty="0"/>
              <a:t>	12% from North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7451" y="4750990"/>
            <a:ext cx="968445" cy="430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5816" y="4750990"/>
            <a:ext cx="968445" cy="430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Does the drop-off design work effectively?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604242"/>
            <a:ext cx="3080137" cy="2242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0" y="2612384"/>
            <a:ext cx="3449216" cy="2237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57" y="2597966"/>
            <a:ext cx="3491629" cy="22484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8382" y="5204194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Drop-off Zones</a:t>
            </a:r>
          </a:p>
        </p:txBody>
      </p:sp>
      <p:sp>
        <p:nvSpPr>
          <p:cNvPr id="20" name="Rectangle 19"/>
          <p:cNvSpPr/>
          <p:nvPr/>
        </p:nvSpPr>
        <p:spPr>
          <a:xfrm rot="19956614">
            <a:off x="4158145" y="2895002"/>
            <a:ext cx="679812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0625591">
            <a:off x="5398689" y="3919765"/>
            <a:ext cx="344361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7966995">
            <a:off x="5700463" y="3723707"/>
            <a:ext cx="203490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0761137">
            <a:off x="5468310" y="4268264"/>
            <a:ext cx="274210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21213073">
            <a:off x="5809688" y="4178505"/>
            <a:ext cx="893000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20400227">
            <a:off x="2241268" y="3720478"/>
            <a:ext cx="34436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7892767">
            <a:off x="2543042" y="3504880"/>
            <a:ext cx="20349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9956614">
            <a:off x="7710970" y="2952152"/>
            <a:ext cx="679812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7966995">
            <a:off x="9307876" y="3698975"/>
            <a:ext cx="203490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1213073">
            <a:off x="9363509" y="4185908"/>
            <a:ext cx="893000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7966995">
            <a:off x="9192092" y="3923386"/>
            <a:ext cx="203490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43571" y="1959661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Initial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6430" y="1959661"/>
            <a:ext cx="101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Option 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55973" y="1959661"/>
            <a:ext cx="101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Option B</a:t>
            </a:r>
          </a:p>
        </p:txBody>
      </p:sp>
      <p:cxnSp>
        <p:nvCxnSpPr>
          <p:cNvPr id="42" name="Straight Arrow Connector 41"/>
          <p:cNvCxnSpPr>
            <a:stCxn id="15" idx="0"/>
            <a:endCxn id="30" idx="2"/>
          </p:cNvCxnSpPr>
          <p:nvPr/>
        </p:nvCxnSpPr>
        <p:spPr>
          <a:xfrm flipV="1">
            <a:off x="2130619" y="3764819"/>
            <a:ext cx="290647" cy="1439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  <a:stCxn id="45" idx="0"/>
          </p:cNvCxnSpPr>
          <p:nvPr/>
        </p:nvCxnSpPr>
        <p:spPr>
          <a:xfrm flipH="1" flipV="1">
            <a:off x="4542975" y="2930934"/>
            <a:ext cx="1092844" cy="2273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43582" y="5204194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Drop-off Zones</a:t>
            </a:r>
          </a:p>
        </p:txBody>
      </p:sp>
      <p:cxnSp>
        <p:nvCxnSpPr>
          <p:cNvPr id="47" name="Straight Arrow Connector 46"/>
          <p:cNvCxnSpPr>
            <a:cxnSpLocks/>
            <a:stCxn id="45" idx="0"/>
            <a:endCxn id="26" idx="2"/>
          </p:cNvCxnSpPr>
          <p:nvPr/>
        </p:nvCxnSpPr>
        <p:spPr>
          <a:xfrm flipH="1" flipV="1">
            <a:off x="5577263" y="3964572"/>
            <a:ext cx="58556" cy="1239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45" idx="0"/>
          </p:cNvCxnSpPr>
          <p:nvPr/>
        </p:nvCxnSpPr>
        <p:spPr>
          <a:xfrm flipV="1">
            <a:off x="5635819" y="4235816"/>
            <a:ext cx="487814" cy="968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0"/>
          </p:cNvCxnSpPr>
          <p:nvPr/>
        </p:nvCxnSpPr>
        <p:spPr>
          <a:xfrm flipH="1" flipV="1">
            <a:off x="8172877" y="2930934"/>
            <a:ext cx="1166814" cy="2273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47454" y="5204194"/>
            <a:ext cx="158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Drop-off Zones</a:t>
            </a:r>
          </a:p>
        </p:txBody>
      </p:sp>
      <p:cxnSp>
        <p:nvCxnSpPr>
          <p:cNvPr id="55" name="Straight Arrow Connector 54"/>
          <p:cNvCxnSpPr>
            <a:cxnSpLocks/>
            <a:stCxn id="54" idx="0"/>
          </p:cNvCxnSpPr>
          <p:nvPr/>
        </p:nvCxnSpPr>
        <p:spPr>
          <a:xfrm flipH="1" flipV="1">
            <a:off x="9237413" y="4062464"/>
            <a:ext cx="102278" cy="114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54" idx="0"/>
          </p:cNvCxnSpPr>
          <p:nvPr/>
        </p:nvCxnSpPr>
        <p:spPr>
          <a:xfrm flipV="1">
            <a:off x="9339691" y="4235816"/>
            <a:ext cx="487814" cy="968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5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Model: Annotated Screen Shot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1"/>
          <a:stretch/>
        </p:blipFill>
        <p:spPr>
          <a:xfrm>
            <a:off x="2208620" y="1678553"/>
            <a:ext cx="7774761" cy="4691528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8180812" y="6086749"/>
            <a:ext cx="1238481" cy="357545"/>
          </a:xfrm>
          <a:prstGeom prst="wedgeRoundRectCallout">
            <a:avLst>
              <a:gd name="adj1" fmla="val -41696"/>
              <a:gd name="adj2" fmla="val -3380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Drop-off</a:t>
            </a: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6195588" y="5778682"/>
            <a:ext cx="1238481" cy="690937"/>
          </a:xfrm>
          <a:prstGeom prst="wedgeRoundRectCallout">
            <a:avLst>
              <a:gd name="adj1" fmla="val 58780"/>
              <a:gd name="adj2" fmla="val -1434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Woodland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Student White</a:t>
            </a:r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8975990" y="2574824"/>
            <a:ext cx="886606" cy="690037"/>
          </a:xfrm>
          <a:prstGeom prst="wedgeRoundRectCallout">
            <a:avLst>
              <a:gd name="adj1" fmla="val -45831"/>
              <a:gd name="adj2" fmla="val 105336"/>
              <a:gd name="adj3" fmla="val 16667"/>
            </a:avLst>
          </a:prstGeom>
          <a:solidFill>
            <a:srgbClr val="79E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Heath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Student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Aqua</a:t>
            </a: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3170401" y="4224341"/>
            <a:ext cx="1238481" cy="685861"/>
          </a:xfrm>
          <a:prstGeom prst="wedgeRoundRectCallout">
            <a:avLst>
              <a:gd name="adj1" fmla="val -65485"/>
              <a:gd name="adj2" fmla="val 122236"/>
              <a:gd name="adj3" fmla="val 16667"/>
            </a:avLst>
          </a:prstGeom>
          <a:solidFill>
            <a:srgbClr val="B818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General Traffic</a:t>
            </a:r>
          </a:p>
          <a:p>
            <a:pPr algn="ctr"/>
            <a:r>
              <a:rPr lang="en-US" sz="1400" dirty="0"/>
              <a:t>Purple</a:t>
            </a:r>
          </a:p>
        </p:txBody>
      </p:sp>
      <p:sp>
        <p:nvSpPr>
          <p:cNvPr id="13" name="TextBox 12"/>
          <p:cNvSpPr txBox="1"/>
          <p:nvPr/>
        </p:nvSpPr>
        <p:spPr>
          <a:xfrm rot="19948866">
            <a:off x="4012613" y="2092761"/>
            <a:ext cx="13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Heath Street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9018830" y="5619561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Woodland Road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81417" y="5286900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Hammond Street</a:t>
            </a:r>
          </a:p>
        </p:txBody>
      </p:sp>
      <p:sp>
        <p:nvSpPr>
          <p:cNvPr id="16" name="TextBox 15"/>
          <p:cNvSpPr txBox="1"/>
          <p:nvPr/>
        </p:nvSpPr>
        <p:spPr>
          <a:xfrm rot="20182867">
            <a:off x="2412207" y="2142461"/>
            <a:ext cx="66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Rte</a:t>
            </a:r>
            <a:r>
              <a:rPr lang="en-US" dirty="0"/>
              <a:t> 9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350416" y="3757808"/>
            <a:ext cx="886606" cy="466534"/>
          </a:xfrm>
          <a:prstGeom prst="wedgeRoundRectCallout">
            <a:avLst>
              <a:gd name="adj1" fmla="val 101454"/>
              <a:gd name="adj2" fmla="val 4540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Staff</a:t>
            </a:r>
          </a:p>
          <a:p>
            <a:pPr algn="ctr"/>
            <a:r>
              <a:rPr lang="en-US" sz="1400" dirty="0"/>
              <a:t>Red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4728141" y="2910536"/>
            <a:ext cx="1097466" cy="577302"/>
          </a:xfrm>
          <a:prstGeom prst="wedgeRoundRectCallout">
            <a:avLst>
              <a:gd name="adj1" fmla="val -31780"/>
              <a:gd name="adj2" fmla="val -1193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Baldwin</a:t>
            </a:r>
          </a:p>
          <a:p>
            <a:pPr algn="ctr"/>
            <a:r>
              <a:rPr lang="en-US" dirty="0"/>
              <a:t>Drop-off</a:t>
            </a:r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4818060" y="4703922"/>
            <a:ext cx="1238481" cy="520342"/>
          </a:xfrm>
          <a:prstGeom prst="wedgeRoundRectCallout">
            <a:avLst>
              <a:gd name="adj1" fmla="val 61268"/>
              <a:gd name="adj2" fmla="val -116173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School Buses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402193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5625" y="2924175"/>
            <a:ext cx="470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Parking Lot and Drop-off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Horace James Circle</a:t>
            </a:r>
          </a:p>
        </p:txBody>
      </p:sp>
    </p:spTree>
    <p:extLst>
      <p:ext uri="{BB962C8B-B14F-4D97-AF65-F5344CB8AC3E}">
        <p14:creationId xmlns:p14="http://schemas.microsoft.com/office/powerpoint/2010/main" val="407077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5625" y="2924175"/>
            <a:ext cx="470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Parking Lot and Drop-off</a:t>
            </a:r>
          </a:p>
          <a:p>
            <a:pPr marL="342900" indent="-342900">
              <a:buAutoNum type="arabicPeriod"/>
            </a:pPr>
            <a:r>
              <a:rPr lang="en-US" dirty="0"/>
              <a:t>Horace James Circle</a:t>
            </a:r>
          </a:p>
        </p:txBody>
      </p:sp>
    </p:spTree>
    <p:extLst>
      <p:ext uri="{BB962C8B-B14F-4D97-AF65-F5344CB8AC3E}">
        <p14:creationId xmlns:p14="http://schemas.microsoft.com/office/powerpoint/2010/main" val="397344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Run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5624" y="2924175"/>
            <a:ext cx="6098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Driscoll drop-off observation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Baldwin parents emulate Driscoll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Baldwin parents adjust for traffic conditions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Driscoll drop-off compared to potential Baldwin drop-off</a:t>
            </a:r>
          </a:p>
        </p:txBody>
      </p:sp>
    </p:spTree>
    <p:extLst>
      <p:ext uri="{BB962C8B-B14F-4D97-AF65-F5344CB8AC3E}">
        <p14:creationId xmlns:p14="http://schemas.microsoft.com/office/powerpoint/2010/main" val="52794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5561</TotalTime>
  <Words>336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Baldwin Traffic Simulation Model for the  9th Elementary School Building Committee</vt:lpstr>
      <vt:lpstr>Three Questions</vt:lpstr>
      <vt:lpstr>Simulation Model</vt:lpstr>
      <vt:lpstr>Key Assumptions </vt:lpstr>
      <vt:lpstr>Does the drop-off design work effectively?</vt:lpstr>
      <vt:lpstr>Model: Annotated Screen Shot</vt:lpstr>
      <vt:lpstr>Model Runs</vt:lpstr>
      <vt:lpstr>Model Runs</vt:lpstr>
      <vt:lpstr>Model Run Results</vt:lpstr>
      <vt:lpstr>Driscoll Arrival Distribution Observation  81 Vehicles (~117 Students)</vt:lpstr>
      <vt:lpstr>Baldwin Parents Follow Driscoll Arrival Distribution: Vehicle Arrival in 5 minute Intervals</vt:lpstr>
      <vt:lpstr>Baldwin Arrival Distribution to get all Students to School on Time 252 Vehicles (365 Students)</vt:lpstr>
      <vt:lpstr>To Get Students to School: Baldwin Arrivals need to arrive 20-30 Minutes prior to Driscoll</vt:lpstr>
      <vt:lpstr>Model Result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Baldwin Traffic Simulation Model</dc:title>
  <dc:creator>jay dee</dc:creator>
  <cp:lastModifiedBy>jay dee</cp:lastModifiedBy>
  <cp:revision>61</cp:revision>
  <dcterms:created xsi:type="dcterms:W3CDTF">2017-04-17T14:34:34Z</dcterms:created>
  <dcterms:modified xsi:type="dcterms:W3CDTF">2017-04-27T15:51:18Z</dcterms:modified>
</cp:coreProperties>
</file>